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61" r:id="rId5"/>
    <p:sldId id="262" r:id="rId6"/>
    <p:sldId id="260" r:id="rId7"/>
    <p:sldId id="263" r:id="rId8"/>
    <p:sldId id="264" r:id="rId9"/>
    <p:sldId id="28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8" r:id="rId27"/>
    <p:sldId id="290" r:id="rId28"/>
    <p:sldId id="289" r:id="rId29"/>
    <p:sldId id="282" r:id="rId30"/>
    <p:sldId id="284" r:id="rId31"/>
    <p:sldId id="286" r:id="rId32"/>
    <p:sldId id="285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FBF0-01CC-6D02-3111-FD8B1D999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BB420-306A-94F3-4D9C-A697FE4B6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80389-23A6-8E73-6A91-689C52A3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AC220-6154-B591-10B3-1DCEFBAF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4F4A-9583-3AC4-7583-85BC7858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983B-9A4A-8793-8A0B-A430BBB4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6BDE7-EB52-BA1D-050C-4543BB7A1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E505-B35D-A933-D68B-2575E084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6813-5AF6-C77F-5D76-E20978F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76994-12F0-5E25-DCEE-2382B489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28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27B25-FD7B-999D-15C7-EC186C429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654BC-803D-A217-6FF5-FE62F67DF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C88B-BD3E-4040-7AC2-4DB2FAE8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CAFD-C48F-8C28-9341-90203123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8735-F4E3-7648-C996-387CFEEE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29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DEF2-3076-C1DF-6249-0E61D27A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0C74-D87B-F99C-EA1C-DB7645E40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BD5B-3DD2-BF49-5A07-35264FC1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8AD8-3D90-8615-DFA1-AFCE2FAD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03865-01B1-D916-4919-1D9F53F7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867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4264-4F9C-E143-2156-00787B6F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4844-9E9E-53C0-0CB9-D1624D928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BC68A-E6F2-6CE1-DBE8-125AC6C2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746F6-A8F4-2233-517B-8391EC55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0F66A-F86C-2AB0-7E37-2891754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09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9922-A59C-CB41-FB3A-E01B1EB2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1635-2815-FC84-BE75-1025B7D6D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52101-FE36-D13A-89B4-F2080FF0E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626FF-5617-BD64-AC7B-39CBE075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584AC-5CB9-A8E7-31A6-460DE278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C4993-735D-9C3F-2E9B-5848893A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72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7F1B-15AE-0E66-1ED1-0E86589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0495-D1D8-4D6C-A089-4E9B036BC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2D614-12F9-638D-8C93-0D68B1D31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D840D-92CC-A6FE-BF9B-51AA7332F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FD28C-8AF6-5E5B-4C89-7A9A94772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AF244-3A3C-EB69-1A87-E245C11B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70BE5-EB81-7D58-4446-BEFC57F7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E4D87-9436-EDD4-530D-C7A0B638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67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1401-0D33-E3EC-FF23-B3359A5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A7813-A3BE-204E-9E92-63A576FC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AE4A3-FA00-45D3-900F-255320EE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F1928-1673-3FD3-BFBA-EE1A8C77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10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33627-5A01-CC4D-7BD6-1C634740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88294-98D5-7AC7-352A-779E980C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B0D6-106A-0055-D8B6-F9B5102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20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AB94-4AE7-8C9A-CD50-DB5E62F6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9C69-EF39-8A23-31E3-A6FC1997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3A4EB-A9EB-A42C-6F00-A89CB4FD3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E63C9-C5D0-8799-EDA4-94AA58E9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B726A-10A5-9546-5042-60BBF961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0623-B9C7-19BE-0512-5DABE839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84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CAE1-EA40-424B-0C5C-520690E4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0A1F3-F740-9044-9335-B0A7CC175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A952D-B505-27A0-F9D2-1A2D49E2E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2DA43-446A-7573-8503-D2069D0D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57FC6-5598-D43C-2F2D-39E12FF1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FDF57-B0BA-73E9-853B-6C5693D6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53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B1A53-6CF2-2BF1-7569-E5EECFB1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6057C-8E8B-C3FD-0CE5-6D704DD0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32F0-CCF8-DFA0-1330-0FC83A3C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3AC0-270D-45C9-BF81-1CE58B8FD79C}" type="datetimeFigureOut">
              <a:rPr lang="en-CA" smtClean="0"/>
              <a:t>2023-12-08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36E49-CE38-13C4-137D-E200ED2D4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132DD-1C02-84B5-951E-40EF78F6C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54D7E-3947-485F-BFFB-5591DD08B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08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1C73B-DDC6-84B4-BB5C-503352C1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Study the Growth of Cryptocurrency and Predict its Future</a:t>
            </a:r>
            <a:endParaRPr lang="en-CA" sz="31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39EA-707E-4C07-B522-39C69D09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Team Members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Jaishaanth Suresh – Data Preparation (Web Scraping) and Future Prediction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Anish Adhikari – Data Collection and Preparation (API)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Gayathri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Gnanam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– Deep Analysis and Data Analysis</a:t>
            </a:r>
          </a:p>
          <a:p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Mahesha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Sree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Sivasubramaniam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– Data Visualization</a:t>
            </a:r>
          </a:p>
          <a:p>
            <a:endParaRPr lang="en-CA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20C555A5-5796-E5FF-47D9-6A5636180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2" r="34927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530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EB334-9740-4317-1C81-B207B7D5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725"/>
            <a:ext cx="10512425" cy="203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5B1FE-FB59-2E12-9128-00D4F755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Uncleaned and Cleaned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226D7-D40E-A65C-07BD-CE49C7BD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17194"/>
            <a:ext cx="105124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B0606-530C-160E-A259-C76592EE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Modeling 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8A52C1-A7E0-0D1B-A20B-1C5ABC71D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60" y="1825625"/>
            <a:ext cx="10342480" cy="4351338"/>
          </a:xfrm>
        </p:spPr>
      </p:pic>
    </p:spTree>
    <p:extLst>
      <p:ext uri="{BB962C8B-B14F-4D97-AF65-F5344CB8AC3E}">
        <p14:creationId xmlns:p14="http://schemas.microsoft.com/office/powerpoint/2010/main" val="262732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44B8C-A414-B584-25C1-9729AC12E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FDDE-2342-44EA-5B9E-E153EE44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Visualization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AFC8-7E7D-81A7-E178-B49A69B9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1C409-6AF9-7231-3096-7D03DB27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2C3D7-D00B-337A-9B6D-1CE0EF92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7" y="0"/>
            <a:ext cx="11438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A2CB-27FC-D355-9407-3AE3F180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A5ED-BD93-88B7-0525-CB006F96C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6F4F7-854F-6DE9-94D2-C6749166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3" y="0"/>
            <a:ext cx="1147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B54F-CF04-2971-C152-F962A2AD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8836-BBB7-C2C6-F825-556537C4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9297E-D9F7-E09C-14D7-E4493404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87"/>
            <a:ext cx="12192000" cy="67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5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0EDA-38CD-0E57-F561-44C5D217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8DCF2-9617-2C2A-1236-13AAC6EAD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3F25A-4C62-59E4-9907-1A24E007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0"/>
            <a:ext cx="12192000" cy="68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967B-0ED3-705F-6297-8687BF1E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D8578-2BBA-CA36-B159-BA7DE5D1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0948D-11AA-F4DA-E5A7-863579C8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4AA6-A428-D55D-71D8-DF1FCC80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90D17-D700-2F11-C401-C09C1E6E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E86F-FDFF-9546-4798-C04B59A3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" y="0"/>
            <a:ext cx="12040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6408-9906-B39D-A4F1-379351FD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DA32-035D-1F53-9133-CE3D240C4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2B6BD-4AD7-9D6B-4127-D2913A05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" y="0"/>
            <a:ext cx="12145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B1DD9-8C8D-60BE-EF64-E64B82DB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15" y="101312"/>
            <a:ext cx="7021513" cy="1221404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Problem Statement</a:t>
            </a:r>
            <a:endParaRPr lang="en-CA" sz="7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1AF8D-6434-CF9E-D199-D5E214399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5" y="1579951"/>
            <a:ext cx="7025753" cy="13702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Analyzing and Visualizing Historical Price Trends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Predictive Models for Future Price Movements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8FA900-9C10-383B-2647-2674A633E909}"/>
              </a:ext>
            </a:extLst>
          </p:cNvPr>
          <p:cNvSpPr txBox="1">
            <a:spLocks/>
          </p:cNvSpPr>
          <p:nvPr/>
        </p:nvSpPr>
        <p:spPr>
          <a:xfrm>
            <a:off x="337615" y="2825686"/>
            <a:ext cx="7021513" cy="863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KPI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8CD72C2-C280-9FAA-9792-E6C4473814F7}"/>
              </a:ext>
            </a:extLst>
          </p:cNvPr>
          <p:cNvSpPr txBox="1">
            <a:spLocks/>
          </p:cNvSpPr>
          <p:nvPr/>
        </p:nvSpPr>
        <p:spPr>
          <a:xfrm>
            <a:off x="333375" y="3779712"/>
            <a:ext cx="7025753" cy="1370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Exploring top 5 coins – High Volatile &amp; Low Volatile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Deep Analysis using Support Vector Regression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Experimenting with Moving Average Prediction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0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77A2-268A-24D3-540B-8A09B2F3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1F2F3-A947-9093-DA76-6D023349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01B00-DE30-5D9E-FF9F-39F0C9EC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" y="0"/>
            <a:ext cx="1145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480-BFD9-96EF-392C-D4F9757F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189B-C6FF-1696-7B44-20E6940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D2999-E4AB-6A08-4CE8-957DC487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4" y="0"/>
            <a:ext cx="11332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6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B00C-C74C-A79C-96C8-4F0CDA3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22D69-A913-69D9-CB89-FBC1F493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E987-609F-DFD7-79F1-D18924F0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7"/>
            <a:ext cx="12192000" cy="67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3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9996-36AC-9457-94ED-0D17FBEA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EEC0-7D71-3E1A-9040-17401A49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E010C-90B4-B958-085F-B2177439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8" y="0"/>
            <a:ext cx="1143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9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55BE-56C1-DE64-73FD-D0092EEF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D557-675F-5B59-2252-661B77F4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46F91-C4EC-CB95-91DC-A47D0CDD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51" y="0"/>
            <a:ext cx="1145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6422-DC81-45F2-BB09-E99C94EE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CA969-7003-C23A-2D06-C6D265C0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18440-8EE7-BA8E-5608-E13DD3F2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2" y="0"/>
            <a:ext cx="11479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A6395-139E-D5FB-BE6E-A0CFC1C1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19967"/>
            <a:ext cx="5257801" cy="2413971"/>
          </a:xfrm>
        </p:spPr>
        <p:txBody>
          <a:bodyPr anchor="b">
            <a:normAutofit/>
          </a:bodyPr>
          <a:lstStyle/>
          <a:p>
            <a:r>
              <a:rPr lang="en-US" sz="5600"/>
              <a:t>Predictive Modeling using Linear Regression</a:t>
            </a:r>
            <a:endParaRPr lang="en-CA" sz="5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906628"/>
            <a:ext cx="0" cy="594249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651F-9809-4464-20D1-EBF1C15D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97" y="861824"/>
            <a:ext cx="4691846" cy="7506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75A9B-DBF3-42FB-B0CA-CF2CC74D4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1620" y="635895"/>
            <a:ext cx="492251" cy="851541"/>
            <a:chOff x="5661620" y="635895"/>
            <a:chExt cx="492251" cy="851541"/>
          </a:xfrm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1620" y="63589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2733" y="76951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41870" y="1359722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01D086-8016-0B57-E95E-F4195EDCA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1674" y="1237171"/>
            <a:ext cx="5291067" cy="1125029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Root Mean Squared Error: 93%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B880B21-3B74-7923-9B8F-08446071C0AF}"/>
              </a:ext>
            </a:extLst>
          </p:cNvPr>
          <p:cNvSpPr txBox="1">
            <a:spLocks/>
          </p:cNvSpPr>
          <p:nvPr/>
        </p:nvSpPr>
        <p:spPr>
          <a:xfrm>
            <a:off x="6561674" y="3199321"/>
            <a:ext cx="5291067" cy="1125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May not be the best fit for complex data sets</a:t>
            </a:r>
          </a:p>
        </p:txBody>
      </p:sp>
    </p:spTree>
    <p:extLst>
      <p:ext uri="{BB962C8B-B14F-4D97-AF65-F5344CB8AC3E}">
        <p14:creationId xmlns:p14="http://schemas.microsoft.com/office/powerpoint/2010/main" val="228376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AF9AC-E99D-7C2A-C1D7-A64C62AC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Modeling using </a:t>
            </a:r>
            <a:r>
              <a:rPr lang="en-US" sz="5100" dirty="0"/>
              <a:t>Logistic Regression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D957F-B95D-100C-53C4-516A80CF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262" y="3126294"/>
            <a:ext cx="3906313" cy="263386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1769164-2DDE-D2BF-7148-AC74E3C70F50}"/>
              </a:ext>
            </a:extLst>
          </p:cNvPr>
          <p:cNvSpPr txBox="1">
            <a:spLocks/>
          </p:cNvSpPr>
          <p:nvPr/>
        </p:nvSpPr>
        <p:spPr>
          <a:xfrm>
            <a:off x="6664960" y="3079125"/>
            <a:ext cx="4238257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Accuracy is 0 </a:t>
            </a:r>
          </a:p>
        </p:txBody>
      </p:sp>
    </p:spTree>
    <p:extLst>
      <p:ext uri="{BB962C8B-B14F-4D97-AF65-F5344CB8AC3E}">
        <p14:creationId xmlns:p14="http://schemas.microsoft.com/office/powerpoint/2010/main" val="2790563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773B6-144D-FA00-8096-86E1ABB6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19967"/>
            <a:ext cx="5257801" cy="2413971"/>
          </a:xfrm>
        </p:spPr>
        <p:txBody>
          <a:bodyPr anchor="b">
            <a:normAutofit/>
          </a:bodyPr>
          <a:lstStyle/>
          <a:p>
            <a:r>
              <a:rPr lang="en-US" sz="5600" dirty="0"/>
              <a:t>Predictive Modeling using Random Forest</a:t>
            </a:r>
            <a:endParaRPr lang="en-CA" sz="5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906628"/>
            <a:ext cx="0" cy="594249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DFE39-5A12-E010-03A2-120CCBB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97" y="861824"/>
            <a:ext cx="4691846" cy="18884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75A9B-DBF3-42FB-B0CA-CF2CC74D4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1620" y="635895"/>
            <a:ext cx="492251" cy="851541"/>
            <a:chOff x="5661620" y="635895"/>
            <a:chExt cx="492251" cy="851541"/>
          </a:xfrm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1620" y="63589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2733" y="76951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41870" y="1359722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829BC-5D20-7194-BA60-C878042C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870" y="705414"/>
            <a:ext cx="6172191" cy="300658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Accuracy is 20%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approx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– Not impressive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F6C905A-5E52-93E4-4390-CC513D81C956}"/>
              </a:ext>
            </a:extLst>
          </p:cNvPr>
          <p:cNvSpPr txBox="1">
            <a:spLocks/>
          </p:cNvSpPr>
          <p:nvPr/>
        </p:nvSpPr>
        <p:spPr>
          <a:xfrm>
            <a:off x="7229042" y="2867026"/>
            <a:ext cx="4124758" cy="21683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0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7DA2F-72B7-7838-FA6D-0A1B0F91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634228"/>
            <a:ext cx="5298894" cy="3404372"/>
          </a:xfrm>
          <a:prstGeom prst="rect">
            <a:avLst/>
          </a:prstGeom>
        </p:spPr>
      </p:pic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E29A82B-AE54-C031-08AB-11C9EC13F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676" y="4321127"/>
            <a:ext cx="5298894" cy="1175200"/>
          </a:xfrm>
          <a:prstGeom prst="rect">
            <a:avLst/>
          </a:prstGeom>
        </p:spPr>
      </p:pic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67E82-DEAE-BC7B-4E20-EF78E372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Predictive Modeling using Support Vector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420813-E37E-BD79-44F1-E45440D8DB4D}"/>
              </a:ext>
            </a:extLst>
          </p:cNvPr>
          <p:cNvSpPr txBox="1">
            <a:spLocks/>
          </p:cNvSpPr>
          <p:nvPr/>
        </p:nvSpPr>
        <p:spPr>
          <a:xfrm>
            <a:off x="6721848" y="3058906"/>
            <a:ext cx="3709743" cy="1959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Accuracy = 70%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Better than the other three models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17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C2395-F2DE-DD59-01AF-64C0420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89" y="234367"/>
            <a:ext cx="8071706" cy="14801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Crytocurrency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7D6F-712F-9F7D-ED6F-1BA4C9B6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355" y="1953532"/>
            <a:ext cx="8071697" cy="3085193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3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Cryptocurrency is decentralized digital money designed to be used over the </a:t>
            </a:r>
            <a:r>
              <a:rPr lang="en-US" sz="3200" dirty="0">
                <a:solidFill>
                  <a:schemeClr val="bg1"/>
                </a:solidFill>
              </a:rPr>
              <a:t>Internet</a:t>
            </a:r>
          </a:p>
          <a:p>
            <a:pPr algn="just"/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They are encrypted using encryption algorithms like SHA-256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58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99B0A2-33AB-4BD2-BED6-FD568976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F8992-98A0-6BBB-020C-E9A4D798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Prediction: Simple Moving Averages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15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177A4-AFBE-DAF6-7899-A61AA87C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Prediction: Simple Moving Averages</a:t>
            </a:r>
          </a:p>
        </p:txBody>
      </p:sp>
      <p:pic>
        <p:nvPicPr>
          <p:cNvPr id="9" name="Content Placeholder 8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BCE6C44-6E6B-B8F9-8F39-DC168771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2" r="5629" b="-1"/>
          <a:stretch/>
        </p:blipFill>
        <p:spPr>
          <a:xfrm>
            <a:off x="2340926" y="579473"/>
            <a:ext cx="7510146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8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D68C34D-94F9-2D52-1374-800F6858E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AD47A-A8DF-871F-FE11-FD087D49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Exponential Moving Average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59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807-C28B-7C5D-9DD7-31FBCB6D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CD5D-06F0-D33B-2BC7-BAB7B1B8F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The visualization shows the growth of cryptocurrency over the years.</a:t>
            </a:r>
          </a:p>
          <a:p>
            <a:r>
              <a:rPr lang="en-CA" dirty="0"/>
              <a:t>Our Prediction Models gives a fairly reliable accuracy in the current market trend. </a:t>
            </a:r>
          </a:p>
          <a:p>
            <a:r>
              <a:rPr lang="en-CA" dirty="0">
                <a:solidFill>
                  <a:srgbClr val="FF0000"/>
                </a:solidFill>
              </a:rPr>
              <a:t>Disclaimer</a:t>
            </a:r>
            <a:r>
              <a:rPr lang="en-CA" dirty="0"/>
              <a:t>: Crypto Products are unregulated and can be highly risky. Discussion is only for Information and Education purposes.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276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C9478-9DF6-E833-8CBA-4AC8FA30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83" y="113951"/>
            <a:ext cx="4394200" cy="1210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alpha val="80000"/>
                  </a:schemeClr>
                </a:solidFill>
              </a:rPr>
              <a:t>Crypto Exchanges and Wallets</a:t>
            </a:r>
            <a:endParaRPr lang="en-CA" sz="4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Picture 6" descr="Cryptocurrency Exchange Website Like Binance: How to Start">
            <a:extLst>
              <a:ext uri="{FF2B5EF4-FFF2-40B4-BE49-F238E27FC236}">
                <a16:creationId xmlns:a16="http://schemas.microsoft.com/office/drawing/2014/main" id="{FB094371-F119-E744-289D-1577FD1C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60" b="-1"/>
          <a:stretch/>
        </p:blipFill>
        <p:spPr bwMode="auto"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hat Is a Crypto Wallet? How It Works &amp; If You Need One">
            <a:extLst>
              <a:ext uri="{FF2B5EF4-FFF2-40B4-BE49-F238E27FC236}">
                <a16:creationId xmlns:a16="http://schemas.microsoft.com/office/drawing/2014/main" id="{67F21637-CBFB-6840-6A3E-EFE381E19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6" r="1" b="11171"/>
          <a:stretch/>
        </p:blipFill>
        <p:spPr bwMode="auto"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5145" name="Freeform: Shape 514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3" name="Freeform: Shape 5142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866E7D-8C44-2A78-8DA4-6F32EC9EEAF6}"/>
              </a:ext>
            </a:extLst>
          </p:cNvPr>
          <p:cNvSpPr txBox="1">
            <a:spLocks/>
          </p:cNvSpPr>
          <p:nvPr/>
        </p:nvSpPr>
        <p:spPr>
          <a:xfrm>
            <a:off x="528227" y="2505698"/>
            <a:ext cx="4394200" cy="1210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4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E82C066-D9BC-BABA-D8AB-3DD36272B00F}"/>
              </a:ext>
            </a:extLst>
          </p:cNvPr>
          <p:cNvSpPr txBox="1">
            <a:spLocks/>
          </p:cNvSpPr>
          <p:nvPr/>
        </p:nvSpPr>
        <p:spPr>
          <a:xfrm>
            <a:off x="299383" y="1536693"/>
            <a:ext cx="4394200" cy="1797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A cryptocurrency exchange is a digital marketplace that enables users to buy and sell cryptocurrencies</a:t>
            </a:r>
            <a:endParaRPr lang="en-CA" sz="26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3484E1F-1C84-8A53-13D7-63637181EA16}"/>
              </a:ext>
            </a:extLst>
          </p:cNvPr>
          <p:cNvSpPr txBox="1">
            <a:spLocks/>
          </p:cNvSpPr>
          <p:nvPr/>
        </p:nvSpPr>
        <p:spPr>
          <a:xfrm>
            <a:off x="299383" y="3830645"/>
            <a:ext cx="4394200" cy="2613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solidFill>
                  <a:schemeClr val="bg1">
                    <a:alpha val="80000"/>
                  </a:schemeClr>
                </a:solidFill>
              </a:rPr>
              <a:t>A crypto wallet is a small device or piece of software that allows the owner to manage their funds on the blockchain</a:t>
            </a:r>
            <a:r>
              <a:rPr lang="en-US" sz="2600" b="0" i="0" dirty="0">
                <a:solidFill>
                  <a:srgbClr val="3C484E"/>
                </a:solidFill>
                <a:effectLst/>
                <a:latin typeface="-apple-system"/>
              </a:rPr>
              <a:t>.</a:t>
            </a:r>
            <a:endParaRPr lang="en-CA" sz="2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4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61036-5493-14EA-BCEC-00FEF5DFF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08" y="643467"/>
            <a:ext cx="64779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1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lt text is missing">
            <a:extLst>
              <a:ext uri="{FF2B5EF4-FFF2-40B4-BE49-F238E27FC236}">
                <a16:creationId xmlns:a16="http://schemas.microsoft.com/office/drawing/2014/main" id="{668D8384-FB9D-CF32-2116-F820491D5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r="3291"/>
          <a:stretch/>
        </p:blipFill>
        <p:spPr bwMode="auto">
          <a:xfrm>
            <a:off x="1390650" y="643467"/>
            <a:ext cx="962024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2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1D8FC-4F70-4BBB-1141-E0B839EC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Sources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D45BE-BB82-4C6A-7FE2-A963ED97B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8490"/>
            <a:ext cx="6140449" cy="286228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CoinMarketCap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CoinGecko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CryptoCompare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Binance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CA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1E091473-31F4-BD0A-E8FC-0467E0317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9" r="22913" b="-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89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5AB4-905C-A09C-7660-BF80F77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Data Collection</a:t>
            </a:r>
            <a:endParaRPr lang="en-CA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9A79-F02A-1CD8-50FE-DF1730CB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Web Scraping using Python</a:t>
            </a:r>
          </a:p>
          <a:p>
            <a:r>
              <a:rPr lang="en-CA" sz="2000" dirty="0"/>
              <a:t>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EDF21-C8EA-CBBB-83DF-E003B582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748465"/>
            <a:ext cx="6389346" cy="337038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31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A7B5-8D96-3A70-EEB1-E746E61E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2460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Data Preparation</a:t>
            </a:r>
            <a:endParaRPr lang="en-CA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1C4B-2415-BAB2-9EAB-CA24BE86C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5384528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Cleaning – Missing Values</a:t>
            </a:r>
          </a:p>
          <a:p>
            <a:r>
              <a:rPr lang="en-US" sz="2000" dirty="0"/>
              <a:t>Data Transformation – Formatting the columns</a:t>
            </a:r>
          </a:p>
          <a:p>
            <a:r>
              <a:rPr lang="en-US" sz="2000" dirty="0"/>
              <a:t>Feature Engineering – Added Date Table</a:t>
            </a:r>
            <a:endParaRPr lang="en-CA" sz="2000" dirty="0"/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0A75D0F7-E3FF-9CA2-8CA4-EE1B4C7A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596780"/>
            <a:ext cx="5384528" cy="53845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11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309</Words>
  <Application>Microsoft Office PowerPoint</Application>
  <PresentationFormat>Widescreen</PresentationFormat>
  <Paragraphs>52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Office Theme</vt:lpstr>
      <vt:lpstr>Study the Growth of Cryptocurrency and Predict its Future</vt:lpstr>
      <vt:lpstr>Problem Statement</vt:lpstr>
      <vt:lpstr>What is Crytocurrency?</vt:lpstr>
      <vt:lpstr>PowerPoint Presentation</vt:lpstr>
      <vt:lpstr>PowerPoint Presentation</vt:lpstr>
      <vt:lpstr>PowerPoint Presentation</vt:lpstr>
      <vt:lpstr>Data Sources</vt:lpstr>
      <vt:lpstr>Data Collection</vt:lpstr>
      <vt:lpstr>Data Preparation</vt:lpstr>
      <vt:lpstr>Uncleaned and Cleaned Data</vt:lpstr>
      <vt:lpstr>Data Modeling 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Modeling using Linear Regression</vt:lpstr>
      <vt:lpstr>Predictive Modeling using Logistic Regression</vt:lpstr>
      <vt:lpstr>Predictive Modeling using Random Forest</vt:lpstr>
      <vt:lpstr>Predictive Modeling using Support Vector Regression</vt:lpstr>
      <vt:lpstr>Prediction: Simple Moving Averages</vt:lpstr>
      <vt:lpstr>Prediction: Simple Moving Averages</vt:lpstr>
      <vt:lpstr>Exponential Moving Average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Jaishaanth Suresh</dc:creator>
  <cp:lastModifiedBy>Jaishaanth Suresh</cp:lastModifiedBy>
  <cp:revision>13</cp:revision>
  <dcterms:created xsi:type="dcterms:W3CDTF">2023-12-04T06:30:57Z</dcterms:created>
  <dcterms:modified xsi:type="dcterms:W3CDTF">2023-12-08T21:28:22Z</dcterms:modified>
</cp:coreProperties>
</file>